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</p:sldMasterIdLst>
  <p:notesMasterIdLst>
    <p:notesMasterId r:id="rId32"/>
  </p:notesMasterIdLst>
  <p:handoutMasterIdLst>
    <p:handoutMasterId r:id="rId33"/>
  </p:handoutMasterIdLst>
  <p:sldIdLst>
    <p:sldId id="256" r:id="rId3"/>
    <p:sldId id="389" r:id="rId4"/>
    <p:sldId id="488" r:id="rId5"/>
    <p:sldId id="288" r:id="rId6"/>
    <p:sldId id="287" r:id="rId7"/>
    <p:sldId id="554" r:id="rId8"/>
    <p:sldId id="574" r:id="rId9"/>
    <p:sldId id="571" r:id="rId10"/>
    <p:sldId id="497" r:id="rId11"/>
    <p:sldId id="563" r:id="rId12"/>
    <p:sldId id="568" r:id="rId13"/>
    <p:sldId id="569" r:id="rId14"/>
    <p:sldId id="564" r:id="rId15"/>
    <p:sldId id="557" r:id="rId16"/>
    <p:sldId id="576" r:id="rId17"/>
    <p:sldId id="299" r:id="rId18"/>
    <p:sldId id="558" r:id="rId19"/>
    <p:sldId id="556" r:id="rId20"/>
    <p:sldId id="575" r:id="rId21"/>
    <p:sldId id="566" r:id="rId22"/>
    <p:sldId id="301" r:id="rId23"/>
    <p:sldId id="559" r:id="rId24"/>
    <p:sldId id="560" r:id="rId25"/>
    <p:sldId id="561" r:id="rId26"/>
    <p:sldId id="567" r:id="rId27"/>
    <p:sldId id="562" r:id="rId28"/>
    <p:sldId id="570" r:id="rId29"/>
    <p:sldId id="572" r:id="rId30"/>
    <p:sldId id="573" r:id="rId31"/>
  </p:sldIdLst>
  <p:sldSz cx="9144000" cy="6858000" type="screen4x3"/>
  <p:notesSz cx="7010400" cy="92964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549" autoAdjust="0"/>
    <p:restoredTop sz="86489" autoAdjust="0"/>
  </p:normalViewPr>
  <p:slideViewPr>
    <p:cSldViewPr snapToGrid="0">
      <p:cViewPr varScale="1">
        <p:scale>
          <a:sx n="108" d="100"/>
          <a:sy n="108" d="100"/>
        </p:scale>
        <p:origin x="13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29-Oct-20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-dot-devsite-v2-prod.appspot.com/machine-learning/crash-course/backprop-scroll?authuser=1" TargetMode="External"/><Relationship Id="rId2" Type="http://schemas.openxmlformats.org/officeDocument/2006/relationships/hyperlink" Target="https://keras.io/api/loss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keras.io/api/loss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imgur.com/a/Hqol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Optimization</a:t>
            </a:r>
            <a:endParaRPr lang="en-US" sz="5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B064B-390F-934F-8198-0D1F59D3B459}"/>
              </a:ext>
            </a:extLst>
          </p:cNvPr>
          <p:cNvSpPr txBox="1">
            <a:spLocks/>
          </p:cNvSpPr>
          <p:nvPr/>
        </p:nvSpPr>
        <p:spPr bwMode="auto">
          <a:xfrm>
            <a:off x="457200" y="31242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u="none" kern="0" dirty="0"/>
              <a:t>Concepts in order of importance</a:t>
            </a:r>
          </a:p>
          <a:p>
            <a:pPr lvl="1"/>
            <a:r>
              <a:rPr lang="en-US" sz="1800" u="none" kern="0" dirty="0"/>
              <a:t>Loss functions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Optimizer algorithm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Learning </a:t>
            </a:r>
            <a:r>
              <a:rPr lang="en-US" sz="1800" b="1" u="none" kern="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parameters</a:t>
            </a:r>
            <a:endParaRPr lang="en-US" sz="1800" u="none" kern="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Batch normalization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Weight / bias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000E9-2B7E-3A41-9E0E-583B4AFF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554" y="4046834"/>
            <a:ext cx="4339652" cy="11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6096231" y="5535261"/>
            <a:ext cx="286925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u="none" dirty="0">
                <a:hlinkClick r:id="rId2"/>
              </a:rPr>
              <a:t>https://keras.io/api/losses/</a:t>
            </a:r>
            <a:endParaRPr lang="en-US" sz="1100" u="none" dirty="0"/>
          </a:p>
          <a:p>
            <a:r>
              <a:rPr lang="en-US" sz="1100" u="none" dirty="0">
                <a:hlinkClick r:id="rId3"/>
              </a:rPr>
              <a:t>https://developers-dot-devsite-v2-prod.appspot.com/machine-learning/crash-course/backprop-scroll?authuser=1</a:t>
            </a:r>
            <a:r>
              <a:rPr lang="en-US" sz="1100" u="non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849A7-0DA7-774F-B4F6-01CB41FEC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818" y="1088571"/>
            <a:ext cx="2505827" cy="57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6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4622437" y="6348547"/>
            <a:ext cx="54533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u="none" dirty="0">
                <a:hlinkClick r:id="rId2"/>
              </a:rPr>
              <a:t>https://keras.io/api/losses/</a:t>
            </a:r>
            <a:endParaRPr lang="en-US" sz="1100" u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EC9E8-9DA5-BD4E-BFE6-ACBF3ED1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7" y="1157143"/>
            <a:ext cx="3422213" cy="5599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AC436-8A48-094C-8EF6-C58403054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206" y="4342250"/>
            <a:ext cx="4689227" cy="955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E08FF-9F08-0B40-A111-CB97E3185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086" y="1242078"/>
            <a:ext cx="4339652" cy="1180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4CBE9-810B-C946-A4D0-167BFFE6D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085" y="3188152"/>
            <a:ext cx="4689227" cy="69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Optimization</a:t>
            </a:r>
            <a:endParaRPr lang="en-US" sz="5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B064B-390F-934F-8198-0D1F59D3B459}"/>
              </a:ext>
            </a:extLst>
          </p:cNvPr>
          <p:cNvSpPr txBox="1">
            <a:spLocks/>
          </p:cNvSpPr>
          <p:nvPr/>
        </p:nvSpPr>
        <p:spPr bwMode="auto">
          <a:xfrm>
            <a:off x="457200" y="31242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u="none" kern="0" dirty="0"/>
              <a:t>Concepts in order of importance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Loss functions</a:t>
            </a:r>
          </a:p>
          <a:p>
            <a:pPr lvl="1"/>
            <a:r>
              <a:rPr lang="en-US" sz="1800" u="none" kern="0" dirty="0"/>
              <a:t>Optimizer algorithm</a:t>
            </a:r>
          </a:p>
          <a:p>
            <a:pPr lvl="1"/>
            <a:r>
              <a:rPr lang="en-US" sz="1800" u="none" kern="0" dirty="0"/>
              <a:t>Learning parameters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Batch normalization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Weight / bias initialization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3DBA5-2C18-1249-8C4C-08925196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80" y="2892146"/>
            <a:ext cx="3823220" cy="14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4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Optimizers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20105" y="6355734"/>
            <a:ext cx="82401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https://</a:t>
            </a:r>
            <a:r>
              <a:rPr lang="en-US" sz="1100" b="0" u="none" dirty="0" err="1"/>
              <a:t>keras.io</a:t>
            </a:r>
            <a:r>
              <a:rPr lang="en-US" sz="1100" b="0" u="none" dirty="0"/>
              <a:t>/</a:t>
            </a:r>
            <a:r>
              <a:rPr lang="en-US" sz="1100" b="0" u="none" dirty="0" err="1"/>
              <a:t>api</a:t>
            </a:r>
            <a:r>
              <a:rPr lang="en-US" sz="1100" b="0" u="none" dirty="0"/>
              <a:t>/optimizer</a:t>
            </a:r>
            <a:endParaRPr lang="en-US" sz="700" u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3F5EA-D5A8-8D47-AC2D-1294195E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289050"/>
            <a:ext cx="41910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18781A-B58E-134D-B608-DF32375B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658" y="5080743"/>
            <a:ext cx="6689321" cy="98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79DFCB-6499-3742-9635-14865C27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50" y="1557790"/>
            <a:ext cx="3823220" cy="1418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3DD55-0D85-D74C-A936-DEDD10A9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227" y="3254798"/>
            <a:ext cx="4285001" cy="15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5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Optimizers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20105" y="6355734"/>
            <a:ext cx="82401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https://</a:t>
            </a:r>
            <a:r>
              <a:rPr lang="en-US" sz="1100" b="0" u="none" dirty="0" err="1"/>
              <a:t>keras.io</a:t>
            </a:r>
            <a:r>
              <a:rPr lang="en-US" sz="1100" b="0" u="none" dirty="0"/>
              <a:t>/</a:t>
            </a:r>
            <a:r>
              <a:rPr lang="en-US" sz="1100" b="0" u="none" dirty="0" err="1"/>
              <a:t>api</a:t>
            </a:r>
            <a:r>
              <a:rPr lang="en-US" sz="1100" b="0" u="none" dirty="0"/>
              <a:t>/optimizers/</a:t>
            </a:r>
            <a:r>
              <a:rPr lang="en-US" sz="1100" b="0" u="none" dirty="0" err="1"/>
              <a:t>adam</a:t>
            </a:r>
            <a:r>
              <a:rPr lang="en-US" sz="1100" b="0" u="none" dirty="0"/>
              <a:t>/</a:t>
            </a:r>
            <a:endParaRPr lang="en-US" sz="700" u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3F5EA-D5A8-8D47-AC2D-1294195E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289050"/>
            <a:ext cx="4191000" cy="316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CF3CD9-3613-7B42-ADF3-E6F38EFA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83" y="2751277"/>
            <a:ext cx="5926553" cy="682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598A8-A70A-004E-9BA3-D20BABC9D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683" y="3973238"/>
            <a:ext cx="2392108" cy="1820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01D4C-6122-4D46-9B47-2055D2E05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665" y="4445358"/>
            <a:ext cx="3014055" cy="111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95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</a:t>
            </a:r>
            <a:r>
              <a:rPr lang="en-US" sz="2000" dirty="0" err="1"/>
              <a:t>residentmario</a:t>
            </a:r>
            <a:r>
              <a:rPr lang="en-US" sz="2000" dirty="0"/>
              <a:t>/</a:t>
            </a:r>
            <a:r>
              <a:rPr lang="en-US" sz="2000" dirty="0" err="1"/>
              <a:t>keras</a:t>
            </a:r>
            <a:r>
              <a:rPr lang="en-US" sz="2000" dirty="0"/>
              <a:t>-optimizers</a:t>
            </a:r>
          </a:p>
        </p:txBody>
      </p:sp>
    </p:spTree>
    <p:extLst>
      <p:ext uri="{BB962C8B-B14F-4D97-AF65-F5344CB8AC3E}">
        <p14:creationId xmlns:p14="http://schemas.microsoft.com/office/powerpoint/2010/main" val="237031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Keras Learning Parameters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20105" y="6355734"/>
            <a:ext cx="82401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https://</a:t>
            </a:r>
            <a:r>
              <a:rPr lang="en-US" sz="1100" b="0" u="none" dirty="0" err="1"/>
              <a:t>keras.io</a:t>
            </a:r>
            <a:r>
              <a:rPr lang="en-US" sz="1100" b="0" u="none" dirty="0"/>
              <a:t>/</a:t>
            </a:r>
            <a:r>
              <a:rPr lang="en-US" sz="1100" b="0" u="none" dirty="0" err="1"/>
              <a:t>api</a:t>
            </a:r>
            <a:r>
              <a:rPr lang="en-US" sz="1100" b="0" u="none" dirty="0"/>
              <a:t>/optimizer</a:t>
            </a:r>
            <a:endParaRPr lang="en-US" sz="700" u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6467D-93A7-C940-AE60-BE4750B4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4" y="2509558"/>
            <a:ext cx="6749143" cy="26117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09AF1B-2353-F747-B8E9-1A58A7FB23BD}"/>
              </a:ext>
            </a:extLst>
          </p:cNvPr>
          <p:cNvSpPr txBox="1">
            <a:spLocks/>
          </p:cNvSpPr>
          <p:nvPr/>
        </p:nvSpPr>
        <p:spPr bwMode="auto">
          <a:xfrm>
            <a:off x="552450" y="14605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u="none" kern="0" dirty="0"/>
              <a:t>Typically you won’t adjust these manually – they are a part of the algorithm that you select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14D42F-2CF4-5841-BD4A-7663297CF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18" r="50703"/>
          <a:stretch/>
        </p:blipFill>
        <p:spPr>
          <a:xfrm>
            <a:off x="7092665" y="2617927"/>
            <a:ext cx="1727634" cy="21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46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09CE8-7331-884C-B647-E27334AB7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7" b="2717"/>
          <a:stretch/>
        </p:blipFill>
        <p:spPr>
          <a:xfrm>
            <a:off x="185934" y="1127464"/>
            <a:ext cx="6433625" cy="445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of Optimizer Functions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20105" y="6355734"/>
            <a:ext cx="82401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Li &amp; Malik, Learning to Optimize Neural Nets, UC Berkeley </a:t>
            </a:r>
            <a:endParaRPr lang="en-US" sz="700" u="non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85FA3-495C-C245-8678-16FF1292B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510" y="3399470"/>
            <a:ext cx="3134401" cy="11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1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of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1800" u="sng" dirty="0">
                <a:hlinkClick r:id="rId2"/>
              </a:rPr>
              <a:t>https://imgur.com/a/Hqolp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988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Neural Networks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NN Learning</a:t>
            </a:r>
          </a:p>
          <a:p>
            <a:r>
              <a:rPr lang="en-US" dirty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811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Optimization</a:t>
            </a:r>
            <a:endParaRPr lang="en-US" sz="5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B064B-390F-934F-8198-0D1F59D3B459}"/>
              </a:ext>
            </a:extLst>
          </p:cNvPr>
          <p:cNvSpPr txBox="1">
            <a:spLocks/>
          </p:cNvSpPr>
          <p:nvPr/>
        </p:nvSpPr>
        <p:spPr bwMode="auto">
          <a:xfrm>
            <a:off x="457200" y="31242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u="none" kern="0" dirty="0"/>
              <a:t>Concepts in order of importance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Loss functions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Optimizer algorithm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Learning parameters</a:t>
            </a:r>
          </a:p>
          <a:p>
            <a:pPr lvl="1"/>
            <a:r>
              <a:rPr lang="en-US" sz="1800" u="none" kern="0" dirty="0"/>
              <a:t>Batch normalization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Weight / bias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71402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893" y="1139885"/>
            <a:ext cx="6419870" cy="432435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backprop</a:t>
            </a:r>
            <a:r>
              <a:rPr lang="en-US" dirty="0"/>
              <a:t>, gradients are computed per layer, working backwards from output toward input</a:t>
            </a:r>
          </a:p>
          <a:p>
            <a:pPr lvl="1"/>
            <a:r>
              <a:rPr lang="en-US" dirty="0"/>
              <a:t>Deep networks may have trouble propagating blame a long way back because a layer make take “more than it’s share of the blame”</a:t>
            </a:r>
          </a:p>
          <a:p>
            <a:pPr lvl="1"/>
            <a:r>
              <a:rPr lang="en-US" dirty="0"/>
              <a:t>May unintentionally shift mean or variance of a layer</a:t>
            </a:r>
          </a:p>
          <a:p>
            <a:r>
              <a:rPr lang="en-US" dirty="0"/>
              <a:t>Key idea:  replace </a:t>
            </a:r>
            <a:r>
              <a:rPr lang="en-US" i="1" dirty="0"/>
              <a:t>activations</a:t>
            </a:r>
            <a:r>
              <a:rPr lang="en-US" dirty="0"/>
              <a:t> at a layer with z-scaled activations at a layer during training</a:t>
            </a:r>
          </a:p>
          <a:p>
            <a:pPr lvl="1"/>
            <a:r>
              <a:rPr lang="en-US" dirty="0"/>
              <a:t>Prevents the layer from arbitrarily shifting mean or variance when computing weight updates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9CFA-A767-684F-B65D-55F14E41246A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DC37DB-37EA-124D-AF30-D8BEB3A4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189" y="1526959"/>
            <a:ext cx="1928992" cy="444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4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93144" y="6011107"/>
            <a:ext cx="824012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u="none" dirty="0"/>
              <a:t>MNIST Image Recognition Dataset</a:t>
            </a:r>
          </a:p>
          <a:p>
            <a:endParaRPr lang="en-US" sz="1100" b="0" u="none" dirty="0"/>
          </a:p>
          <a:p>
            <a:endParaRPr lang="en-US" sz="1100" b="0" u="none" dirty="0"/>
          </a:p>
          <a:p>
            <a:r>
              <a:rPr lang="en-US" sz="1100" b="0" u="none" dirty="0"/>
              <a:t>https://</a:t>
            </a:r>
            <a:r>
              <a:rPr lang="en-US" sz="1100" b="0" u="none" dirty="0" err="1"/>
              <a:t>www.dlology.com</a:t>
            </a:r>
            <a:r>
              <a:rPr lang="en-US" sz="1100" b="0" u="none" dirty="0"/>
              <a:t>/blog/one-simple-trick-to-train-keras-model-faster-with-batch-normalization/</a:t>
            </a:r>
            <a:endParaRPr lang="en-US" sz="700" u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8FF26-C87C-5745-B2A5-82A7B8BD2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543050"/>
            <a:ext cx="5549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1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222421" y="6327182"/>
            <a:ext cx="972476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https://</a:t>
            </a:r>
            <a:r>
              <a:rPr lang="en-US" sz="1100" b="0" u="none" dirty="0" err="1"/>
              <a:t>machinelearningmastery.com</a:t>
            </a:r>
            <a:r>
              <a:rPr lang="en-US" sz="1100" b="0" u="none" dirty="0"/>
              <a:t>/how-to-accelerate-learning-of-deep-neural-networks-with-batch-normalization/</a:t>
            </a:r>
            <a:endParaRPr lang="en-US" sz="700" u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5B382-C6FF-B549-B02B-55B81F101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4" y="2317790"/>
            <a:ext cx="8646234" cy="149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71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Batch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0" y="5640849"/>
            <a:ext cx="30190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https://</a:t>
            </a:r>
            <a:r>
              <a:rPr lang="en-US" sz="1100" b="0" u="none" dirty="0" err="1"/>
              <a:t>machinelearningmastery.com</a:t>
            </a:r>
            <a:r>
              <a:rPr lang="en-US" sz="1100" b="0" u="none" dirty="0"/>
              <a:t>/how-to-accelerate-learning-of-deep-neural-networks-with-batch-normalization/</a:t>
            </a:r>
            <a:endParaRPr lang="en-US" sz="700" u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9B08A-BE8F-AE4D-BB1A-2010070B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206" y="1093564"/>
            <a:ext cx="3962383" cy="2971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95B2D-23CA-534C-A9B2-67CDA30E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06" y="3894081"/>
            <a:ext cx="3951892" cy="2963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55255-041D-914C-978B-8F8DE0126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10" y="1562470"/>
            <a:ext cx="3679758" cy="27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99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Optimization</a:t>
            </a:r>
            <a:endParaRPr lang="en-US" sz="5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B064B-390F-934F-8198-0D1F59D3B459}"/>
              </a:ext>
            </a:extLst>
          </p:cNvPr>
          <p:cNvSpPr txBox="1">
            <a:spLocks/>
          </p:cNvSpPr>
          <p:nvPr/>
        </p:nvSpPr>
        <p:spPr bwMode="auto">
          <a:xfrm>
            <a:off x="457200" y="31242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u="none" kern="0" dirty="0"/>
              <a:t>Concepts in order of importance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Loss functions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Optimizer algorithm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Learning parameters</a:t>
            </a:r>
          </a:p>
          <a:p>
            <a:pPr lvl="1"/>
            <a:r>
              <a:rPr lang="en-US" sz="1800" u="none" kern="0" dirty="0">
                <a:solidFill>
                  <a:schemeClr val="bg1">
                    <a:lumMod val="50000"/>
                  </a:schemeClr>
                </a:solidFill>
              </a:rPr>
              <a:t>Batch normalization</a:t>
            </a:r>
          </a:p>
          <a:p>
            <a:pPr lvl="1"/>
            <a:r>
              <a:rPr lang="en-US" sz="1800" u="none" kern="0" dirty="0"/>
              <a:t>Weight / bias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577680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Keras Weight &amp; Bias Initialization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20105" y="6355734"/>
            <a:ext cx="82401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0" u="none" dirty="0"/>
              <a:t>https://</a:t>
            </a:r>
            <a:r>
              <a:rPr lang="en-US" sz="1100" b="0" u="none" dirty="0" err="1"/>
              <a:t>keras.io</a:t>
            </a:r>
            <a:r>
              <a:rPr lang="en-US" sz="1100" b="0" u="none" dirty="0"/>
              <a:t>/</a:t>
            </a:r>
            <a:r>
              <a:rPr lang="en-US" sz="1100" b="0" u="none" dirty="0" err="1"/>
              <a:t>api</a:t>
            </a:r>
            <a:r>
              <a:rPr lang="en-US" sz="1100" b="0" u="none" dirty="0"/>
              <a:t>/layers/initializers/</a:t>
            </a:r>
            <a:endParaRPr lang="en-US" sz="700" u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B8647-C702-5245-9DA2-FD739E1D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9" y="1319296"/>
            <a:ext cx="5477528" cy="4389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5B96E-33AE-B042-BF86-2BE9FBC17AF7}"/>
              </a:ext>
            </a:extLst>
          </p:cNvPr>
          <p:cNvSpPr txBox="1"/>
          <p:nvPr/>
        </p:nvSpPr>
        <p:spPr>
          <a:xfrm>
            <a:off x="6252519" y="1977081"/>
            <a:ext cx="264072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none" dirty="0"/>
              <a:t>Available initializers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RandomNormal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RandomUniform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TruncatedNormal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Zeros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4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CAE66B-5761-1748-9799-8237C720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08" y="2748913"/>
            <a:ext cx="1566545" cy="3606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3B28D-0BF3-D24A-AECD-D3446D9F9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11" y="4828274"/>
            <a:ext cx="2666296" cy="14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4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Demonstration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5AA0E-C0EE-7D48-B76C-FB659AFAE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546545"/>
            <a:ext cx="3650562" cy="27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1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0AF798-1DE2-8745-AE6F-412DC23C0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5"/>
          <a:stretch/>
        </p:blipFill>
        <p:spPr>
          <a:xfrm>
            <a:off x="5236099" y="2174596"/>
            <a:ext cx="3987800" cy="30358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9C6BB6-AC4B-FD41-8261-072A6EAF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893" y="1139885"/>
            <a:ext cx="5149007" cy="4324350"/>
          </a:xfrm>
        </p:spPr>
        <p:txBody>
          <a:bodyPr/>
          <a:lstStyle/>
          <a:p>
            <a:r>
              <a:rPr lang="en-US" sz="2800" dirty="0"/>
              <a:t>For your problem</a:t>
            </a:r>
          </a:p>
          <a:p>
            <a:pPr lvl="1"/>
            <a:r>
              <a:rPr lang="en-US" sz="2400" dirty="0"/>
              <a:t>Select appropriate loss function</a:t>
            </a:r>
          </a:p>
          <a:p>
            <a:pPr lvl="1"/>
            <a:r>
              <a:rPr lang="en-US" sz="2400" dirty="0"/>
              <a:t>Select appropriate optimization algorithm</a:t>
            </a:r>
          </a:p>
          <a:p>
            <a:pPr lvl="1"/>
            <a:r>
              <a:rPr lang="en-US" sz="2400" dirty="0"/>
              <a:t>Within that optimizer, default learning parameters will normally work well</a:t>
            </a:r>
          </a:p>
          <a:p>
            <a:pPr lvl="2"/>
            <a:r>
              <a:rPr lang="en-US" dirty="0"/>
              <a:t>Perform a sweep if you have reason to believe it will help</a:t>
            </a:r>
          </a:p>
          <a:p>
            <a:pPr lvl="1"/>
            <a:r>
              <a:rPr lang="en-US" dirty="0"/>
              <a:t>Leave batch normalization &amp; weight/bias initialization to their defaults</a:t>
            </a:r>
          </a:p>
        </p:txBody>
      </p:sp>
    </p:spTree>
    <p:extLst>
      <p:ext uri="{BB962C8B-B14F-4D97-AF65-F5344CB8AC3E}">
        <p14:creationId xmlns:p14="http://schemas.microsoft.com/office/powerpoint/2010/main" val="1571992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for fun…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00A1B-59A2-8747-82FC-E2230D6866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313" y="3766350"/>
            <a:ext cx="6937338" cy="292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8A515-364D-234C-BF52-CBC36675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5"/>
          <a:stretch/>
        </p:blipFill>
        <p:spPr>
          <a:xfrm>
            <a:off x="4639668" y="1169734"/>
            <a:ext cx="3987800" cy="303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0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6AE4-9124-428A-86C0-68F7FD11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Overview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D40A9A-E75A-D84B-A4FF-5FB2E420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74" y="3432812"/>
            <a:ext cx="4538726" cy="34251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2A8A38-AF13-E44C-B78F-926CE042FC71}"/>
              </a:ext>
            </a:extLst>
          </p:cNvPr>
          <p:cNvSpPr/>
          <p:nvPr/>
        </p:nvSpPr>
        <p:spPr>
          <a:xfrm>
            <a:off x="120105" y="6355734"/>
            <a:ext cx="824012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u="none" dirty="0"/>
              <a:t>https://</a:t>
            </a:r>
            <a:r>
              <a:rPr lang="en-US" sz="1100" u="none" dirty="0" err="1"/>
              <a:t>towardsdatascience.com</a:t>
            </a:r>
            <a:r>
              <a:rPr lang="en-US" sz="1100" u="none" dirty="0"/>
              <a:t>/neural-network-optimization-7ca72d4db3e0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9CFD3D-BD86-B04F-84C5-E0E771BCD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3" y="1270519"/>
            <a:ext cx="5315857" cy="280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4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392363"/>
          </a:xfrm>
        </p:spPr>
        <p:txBody>
          <a:bodyPr/>
          <a:lstStyle/>
          <a:p>
            <a:r>
              <a:rPr lang="en-US" dirty="0"/>
              <a:t>We hope for global minimum</a:t>
            </a:r>
          </a:p>
          <a:p>
            <a:r>
              <a:rPr lang="en-US" dirty="0"/>
              <a:t>Could be local minimum</a:t>
            </a:r>
          </a:p>
          <a:p>
            <a:r>
              <a:rPr lang="en-US" dirty="0"/>
              <a:t>High dimensional </a:t>
            </a:r>
            <a:r>
              <a:rPr lang="en-US" dirty="0">
                <a:sym typeface="Symbol" panose="05050102010706020507" pitchFamily="18" charset="2"/>
              </a:rPr>
              <a:t>problems are </a:t>
            </a:r>
            <a:r>
              <a:rPr lang="en-US" dirty="0"/>
              <a:t>more likely to yield mostly saddle points</a:t>
            </a:r>
          </a:p>
          <a:p>
            <a:pPr lvl="1"/>
            <a:r>
              <a:rPr lang="en-US" dirty="0"/>
              <a:t>Due to random matrix theory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9200"/>
            <a:ext cx="4560241" cy="1874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3093212"/>
            <a:ext cx="6412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2163"/>
            <a:r>
              <a:rPr lang="en-US" sz="1600" u="none" dirty="0"/>
              <a:t>Eigenvalues:	all positive	all negative	some positive,</a:t>
            </a:r>
            <a:br>
              <a:rPr lang="en-US" sz="1600" u="none" dirty="0"/>
            </a:br>
            <a:r>
              <a:rPr lang="en-US" sz="1600" u="none" dirty="0"/>
              <a:t>						 some </a:t>
            </a:r>
            <a:r>
              <a:rPr lang="en-US" sz="1600" u="none" dirty="0" err="1"/>
              <a:t>neg</a:t>
            </a:r>
            <a:endParaRPr lang="en-US" sz="1600" u="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3C2DB-C273-2D4A-802C-95DABC850F9B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3928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Goal is to find weights to minimize error</a:t>
            </a:r>
          </a:p>
          <a:p>
            <a:r>
              <a:rPr lang="en-US" sz="2800" dirty="0"/>
              <a:t>Many ways to do this</a:t>
            </a:r>
          </a:p>
          <a:p>
            <a:pPr lvl="1"/>
            <a:r>
              <a:rPr lang="en-US" sz="2400" dirty="0"/>
              <a:t>Exhaustive search</a:t>
            </a:r>
          </a:p>
          <a:p>
            <a:pPr lvl="1"/>
            <a:r>
              <a:rPr lang="en-US" sz="2400" dirty="0"/>
              <a:t>Random search (e.g. genetic algorithms)</a:t>
            </a:r>
          </a:p>
          <a:p>
            <a:pPr lvl="1"/>
            <a:r>
              <a:rPr lang="en-US" sz="2400" dirty="0"/>
              <a:t>Analytical solution (e.g. linear regression)</a:t>
            </a:r>
          </a:p>
          <a:p>
            <a:pPr lvl="1"/>
            <a:r>
              <a:rPr lang="en-US" sz="2400" dirty="0"/>
              <a:t>Model-based search (e.g. maximum likelihood)</a:t>
            </a:r>
          </a:p>
          <a:p>
            <a:pPr lvl="1"/>
            <a:r>
              <a:rPr lang="en-US" sz="2400" dirty="0"/>
              <a:t>Gradient-based search (main method for ANN)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F3EEC-B2A8-824F-BED2-5651DC74ACC2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02051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563B3-432C-EF48-BDEC-0C93AB6FE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41" y="1122431"/>
            <a:ext cx="7378021" cy="53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5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A7C6C6-D067-0C40-8CC1-1C241C62B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10" y="2189254"/>
            <a:ext cx="4797440" cy="282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81151-4B0A-4941-9EAA-0DC5ADCF6D5C}"/>
              </a:ext>
            </a:extLst>
          </p:cNvPr>
          <p:cNvSpPr txBox="1"/>
          <p:nvPr/>
        </p:nvSpPr>
        <p:spPr>
          <a:xfrm>
            <a:off x="1465831" y="6317038"/>
            <a:ext cx="6753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none" dirty="0"/>
              <a:t>https://</a:t>
            </a:r>
            <a:r>
              <a:rPr lang="en-US" sz="1100" u="none" dirty="0" err="1"/>
              <a:t>towardsdatascience.com</a:t>
            </a:r>
            <a:r>
              <a:rPr lang="en-US" sz="1100" u="none" dirty="0"/>
              <a:t>/a-i-enhanced-molecular-discovery-and-optimization-9434f3f8a593</a:t>
            </a:r>
          </a:p>
        </p:txBody>
      </p:sp>
    </p:spTree>
    <p:extLst>
      <p:ext uri="{BB962C8B-B14F-4D97-AF65-F5344CB8AC3E}">
        <p14:creationId xmlns:p14="http://schemas.microsoft.com/office/powerpoint/2010/main" val="319773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0A3AA-190F-9848-A390-6B7F6DDCB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5"/>
          <a:stretch/>
        </p:blipFill>
        <p:spPr>
          <a:xfrm>
            <a:off x="1431977" y="1324122"/>
            <a:ext cx="6632731" cy="504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3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Optimization</a:t>
            </a:r>
            <a:endParaRPr lang="en-US" sz="5400" b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AB064B-390F-934F-8198-0D1F59D3B459}"/>
              </a:ext>
            </a:extLst>
          </p:cNvPr>
          <p:cNvSpPr txBox="1">
            <a:spLocks/>
          </p:cNvSpPr>
          <p:nvPr/>
        </p:nvSpPr>
        <p:spPr bwMode="auto">
          <a:xfrm>
            <a:off x="457200" y="3124200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841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2000" b="0">
                <a:solidFill>
                  <a:schemeClr val="tx1"/>
                </a:solidFill>
                <a:latin typeface="+mn-lt"/>
              </a:defRPr>
            </a:lvl2pPr>
            <a:lvl3pPr marL="974725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51C77"/>
              </a:buClr>
              <a:buSzPct val="80000"/>
              <a:buFont typeface="Wingdings" pitchFamily="2" charset="2"/>
              <a:buChar char="n"/>
              <a:defRPr sz="1800" b="0">
                <a:solidFill>
                  <a:schemeClr val="tx1"/>
                </a:solidFill>
                <a:latin typeface="+mn-lt"/>
              </a:defRPr>
            </a:lvl3pPr>
            <a:lvl4pPr marL="137160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176847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8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u="none" kern="0" dirty="0"/>
              <a:t>Concepts in order of importance</a:t>
            </a:r>
          </a:p>
          <a:p>
            <a:pPr lvl="1"/>
            <a:r>
              <a:rPr lang="en-US" sz="1800" u="none" kern="0" dirty="0"/>
              <a:t>Loss functions</a:t>
            </a:r>
          </a:p>
          <a:p>
            <a:pPr lvl="1"/>
            <a:r>
              <a:rPr lang="en-US" sz="1800" u="none" kern="0" dirty="0"/>
              <a:t>Optimizer algorithm</a:t>
            </a:r>
          </a:p>
          <a:p>
            <a:pPr lvl="1"/>
            <a:r>
              <a:rPr lang="en-US" sz="1800" u="none" kern="0" dirty="0"/>
              <a:t>Learning parameters</a:t>
            </a:r>
          </a:p>
          <a:p>
            <a:pPr lvl="1"/>
            <a:r>
              <a:rPr lang="en-US" sz="1800" u="none" kern="0" dirty="0"/>
              <a:t>Batch normalization</a:t>
            </a:r>
          </a:p>
          <a:p>
            <a:pPr lvl="1"/>
            <a:r>
              <a:rPr lang="en-US" sz="1800" u="none" kern="0" dirty="0"/>
              <a:t>Weight / bias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33616996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27106</TotalTime>
  <Words>637</Words>
  <Application>Microsoft Macintosh PowerPoint</Application>
  <PresentationFormat>On-screen Show (4:3)</PresentationFormat>
  <Paragraphs>126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Symbol</vt:lpstr>
      <vt:lpstr>Tahoma</vt:lpstr>
      <vt:lpstr>Wingdings</vt:lpstr>
      <vt:lpstr>5000 and Evolutionary Acquisition</vt:lpstr>
      <vt:lpstr>1_Default Design</vt:lpstr>
      <vt:lpstr>Machine Learning DASC 522</vt:lpstr>
      <vt:lpstr>Overview</vt:lpstr>
      <vt:lpstr>Optimization Overview</vt:lpstr>
      <vt:lpstr>Solution Space</vt:lpstr>
      <vt:lpstr>Optimization Techniques</vt:lpstr>
      <vt:lpstr>Concept Map - NN</vt:lpstr>
      <vt:lpstr>PowerPoint Presentation</vt:lpstr>
      <vt:lpstr>Concept Map - NN</vt:lpstr>
      <vt:lpstr>PowerPoint Presentation</vt:lpstr>
      <vt:lpstr>PowerPoint Presentation</vt:lpstr>
      <vt:lpstr>Loss Function</vt:lpstr>
      <vt:lpstr>Loss Function</vt:lpstr>
      <vt:lpstr>PowerPoint Presentation</vt:lpstr>
      <vt:lpstr>Keras Optimizers</vt:lpstr>
      <vt:lpstr>Keras Optimizers</vt:lpstr>
      <vt:lpstr>Discussion of Techniques</vt:lpstr>
      <vt:lpstr>Keras Learning Parameters</vt:lpstr>
      <vt:lpstr>Comparison of Optimizer Functions</vt:lpstr>
      <vt:lpstr>Animation of Techniques</vt:lpstr>
      <vt:lpstr>PowerPoint Presentation</vt:lpstr>
      <vt:lpstr>Batch Normalization</vt:lpstr>
      <vt:lpstr>Batch Normalization</vt:lpstr>
      <vt:lpstr>Batch Normalization</vt:lpstr>
      <vt:lpstr>Batch Normalization</vt:lpstr>
      <vt:lpstr>PowerPoint Presentation</vt:lpstr>
      <vt:lpstr>Keras Weight &amp; Bias Initialization</vt:lpstr>
      <vt:lpstr>Python Demonstration</vt:lpstr>
      <vt:lpstr>Summary</vt:lpstr>
      <vt:lpstr>Just for fun…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366</cp:revision>
  <cp:lastPrinted>2018-03-25T17:25:56Z</cp:lastPrinted>
  <dcterms:created xsi:type="dcterms:W3CDTF">2004-01-05T15:59:25Z</dcterms:created>
  <dcterms:modified xsi:type="dcterms:W3CDTF">2020-10-29T22:01:46Z</dcterms:modified>
</cp:coreProperties>
</file>